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31" r:id="rId6"/>
  </p:sldMasterIdLst>
  <p:notesMasterIdLst>
    <p:notesMasterId r:id="rId26"/>
  </p:notesMasterIdLst>
  <p:handoutMasterIdLst>
    <p:handoutMasterId r:id="rId27"/>
  </p:handoutMasterIdLst>
  <p:sldIdLst>
    <p:sldId id="447" r:id="rId7"/>
    <p:sldId id="469" r:id="rId8"/>
    <p:sldId id="339" r:id="rId9"/>
    <p:sldId id="451" r:id="rId10"/>
    <p:sldId id="452" r:id="rId11"/>
    <p:sldId id="455" r:id="rId12"/>
    <p:sldId id="465" r:id="rId13"/>
    <p:sldId id="454" r:id="rId14"/>
    <p:sldId id="457" r:id="rId15"/>
    <p:sldId id="458" r:id="rId16"/>
    <p:sldId id="459" r:id="rId17"/>
    <p:sldId id="460" r:id="rId18"/>
    <p:sldId id="461" r:id="rId19"/>
    <p:sldId id="463" r:id="rId20"/>
    <p:sldId id="464" r:id="rId21"/>
    <p:sldId id="453" r:id="rId22"/>
    <p:sldId id="466" r:id="rId23"/>
    <p:sldId id="467" r:id="rId24"/>
    <p:sldId id="450" r:id="rId2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900"/>
    <a:srgbClr val="00C1DE"/>
    <a:srgbClr val="7F7F7F"/>
    <a:srgbClr val="333E48"/>
    <a:srgbClr val="FF6B00"/>
    <a:srgbClr val="E5ECEB"/>
    <a:srgbClr val="95D600"/>
    <a:srgbClr val="FFC6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59" autoAdjust="0"/>
    <p:restoredTop sz="63561"/>
  </p:normalViewPr>
  <p:slideViewPr>
    <p:cSldViewPr snapToGrid="0">
      <p:cViewPr varScale="1">
        <p:scale>
          <a:sx n="70" d="100"/>
          <a:sy n="70" d="100"/>
        </p:scale>
        <p:origin x="1936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30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3/3/25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Overview of the session's goals for optimizing CPU inference.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Algorithmic optimizations: linear quantization and network pruning.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Matrix multiplication optimizations: loop tiling, re-ordering, unrolling, and multi-threading.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SIMD acceleration techniques using Arm CPU features like NEON, SVE, and I8MM for increased data parallelism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Combining these techniques with </a:t>
            </a:r>
            <a:r>
              <a:rPr lang="en-GB" dirty="0" err="1"/>
              <a:t>Kleidi</a:t>
            </a:r>
            <a:r>
              <a:rPr lang="en-GB" dirty="0"/>
              <a:t> </a:t>
            </a:r>
            <a:r>
              <a:rPr lang="en-GB" dirty="0" err="1"/>
              <a:t>uKernel</a:t>
            </a:r>
            <a:r>
              <a:rPr lang="en-GB" dirty="0"/>
              <a:t> a low-level operator library for maximum performance.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9055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transformer architecture underpins modern natural language processing (NLP).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Large language models (LLMs) typically use decoder-only transformers.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Tokenization converts text into numerical representations for model processing.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Training involves pre-training on large text corpora and supervised fine-tuning for alignment.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Generation stages include prefill, KV caching, and decoding.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0055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Tokenization converts text into a sequence of embeddings for neural network processing.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Word-based tokenization splits text into words but struggles with unseen vocabulary.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Character-based tokenization avoids out-of-vocabulary issues but increases sequence length.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Subword</a:t>
            </a:r>
            <a:r>
              <a:rPr lang="en-GB" dirty="0"/>
              <a:t> tokenization, like Byte-Pair Encoding and </a:t>
            </a:r>
            <a:r>
              <a:rPr lang="en-GB" dirty="0" err="1"/>
              <a:t>WordPiece</a:t>
            </a:r>
            <a:r>
              <a:rPr lang="en-GB" dirty="0"/>
              <a:t>, balances efficiency and vocabulary size.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encoding process normalizes text, splits into meaningful units, maps tokens to indices, and embeds them into vector space.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8653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Pre-training uses next-word prediction as an objective, minimizing cross-entropy loss.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model is trained on large text corpora in an autoregressive fashion.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Large-scale training requires thousands of GPUs/TPUs and weeks of compute time.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model learns both useful patterns and biases present in the dataset.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Pre-training does not guarantee alignment with human intent and may generate misleading or incorrect outputs.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8560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After pre-training, models are fine-tuned on high-quality human-annotated datasets.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goal is to improve task-specific performance and align outputs with human intent.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loss function remains cross-entropy but is applied selectively to responses.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Fine-tuning reduces factual errors, improves coherence, and encourages safer responses.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It helps mitigate biases from pre-training and improves performance on benchmarks.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32643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Reinforcement Learning from Human Feedback (RLHF) aligns model outputs with user preferences.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Reward </a:t>
            </a:r>
            <a:r>
              <a:rPr lang="en-GB" dirty="0" err="1"/>
              <a:t>modeling</a:t>
            </a:r>
            <a:r>
              <a:rPr lang="en-GB" dirty="0"/>
              <a:t> is trained using human preference data to score responses.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Policy optimization uses Proximal Policy Optimization (PPO) to refine responses.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Ensures responses align with human values while maintaining fluency.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Produces gradients that update the model to generate more user-preferred responses.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14126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99730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Decoding generates new tokens sequentially, using previously computed key-value (KV) pairs for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Each step in the decoding process produces a probability distribution over possible next tokens.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KV caching stores previously computed attention values to avoid redundant computations.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This method significantly improves inference efficiency by reducing the need to recompute attention inputs for each new token.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04614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Transformers unify AI architectures, making them the dominant model for NLP and other domains.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Key transformer innovations include self-attention, residual connections, feedforward networks, and positional encodings.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Training large language models (LLMs) involves multiple stages: pretraining, supervised fine-tuning, and reinforcement learning from human feedback (RLHF).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Efficient inference relies on a two-stage process: the prefill stage and the decoding stage.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KV caching enhances decoding speed by minimizing redundant computation.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4311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Early AI (1950s-1990s) focused on symbolic reasoning and classical machine learning methods like </a:t>
            </a:r>
            <a:r>
              <a:rPr lang="en-GB" dirty="0" err="1"/>
              <a:t>perceptrons</a:t>
            </a:r>
            <a:r>
              <a:rPr lang="en-GB" dirty="0"/>
              <a:t>, backpropagation, and support vector machines.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rise of deep learning (2000s-2010s) saw breakthroughs like </a:t>
            </a:r>
            <a:r>
              <a:rPr lang="en-GB" dirty="0" err="1"/>
              <a:t>AlexNet</a:t>
            </a:r>
            <a:r>
              <a:rPr lang="en-GB" dirty="0"/>
              <a:t>, VGG, and </a:t>
            </a:r>
            <a:r>
              <a:rPr lang="en-GB" dirty="0" err="1"/>
              <a:t>ResNet</a:t>
            </a:r>
            <a:r>
              <a:rPr lang="en-GB" dirty="0"/>
              <a:t>, which enabled much deeper neural networks.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2010s onward marked the unification of architectures, with transformers revolutionizing NLP and vision models, and diffusion models pushing generative AI forward.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4702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Transformers have become the dominant architecture for modern AI applications.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They outperform traditional models due to their ability to model long-range dependencies without inductive biases.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They are highly parallelizable, making them efficient for large-scale training.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Key innovations include self-attention, residual connections, layer normalization, and positional encodings.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6683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Residual connections help stabilize training by improving gradient flow in deep models.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They prevent vanishing gradients by allowing direct information flow through identity mappings.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They accelerate convergence by keeping gradients well-behaved, leading to faster training.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They help models refine rather than overwrite learned representations, improving learning efficiency.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7167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Layer normalization stabilizes activations and improves training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It normalizes inputs to prevent unstable gradients and improve training dynamics.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It ensures well-scaled gradients during backpropagation, preventing gradient explosion or vanishing.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Unlike batch normalization, layer norm works well with variable-length sequences, making it ideal for transformers.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8469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Recurrent Neural Networks (RNNs) process sequential data like text, audio, and video.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Backpropagation through time (BPTT) enables training but suffers from vanishing and exploding gradients.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RNNs struggle with long-range dependencies, limiting their ability to capture long-term relationships.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They are difficult to parallelize, making them inefficient for large-scale models.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9461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Self-attention allows models to compute dependencies between all elements in a sequence simultaneously.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Queries, keys, and values are used to compute scaled dot-product attention, determining relevance between elements.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It enables more flexible </a:t>
            </a:r>
            <a:r>
              <a:rPr lang="en-GB" dirty="0" err="1"/>
              <a:t>modeling</a:t>
            </a:r>
            <a:r>
              <a:rPr lang="en-GB" dirty="0"/>
              <a:t> of dependencies compared to RNNs but has quadratic space complexity.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Unlike RNNs, self-attention does not inherently capture the order of data, requiring positional encodings.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3537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Feedforward networks introduce non-linearity and enhance feature learning in transformers.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They process token-wise representations independently, making them efficient for large-scale models.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activation function, typically </a:t>
            </a:r>
            <a:r>
              <a:rPr lang="en-GB" dirty="0" err="1"/>
              <a:t>GeLU</a:t>
            </a:r>
            <a:r>
              <a:rPr lang="en-GB" dirty="0"/>
              <a:t>, introduces non-linearity to enable complex feature extraction.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Feedforward networks enhance hierarchical learning beyond self-attention.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They operate independently on each position, allowing efficient parallelization.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2397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Transformers lack inherent sequence order information, unlike RNNs.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Positional encodings introduce order awareness into self-attention.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encoding function captures relative and absolute positioning to help the model understand long-range dependencies.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Smooth variations in positional encodings improve generalization to unseen sequences.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They do not require additional trainable parameters, making them computationally efficient.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1612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AB4B55-060F-BB7C-707C-BC52EA56FB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-1"/>
            <a:ext cx="12191999" cy="6858001"/>
          </a:xfrm>
          <a:prstGeom prst="rect">
            <a:avLst/>
          </a:prstGeom>
        </p:spPr>
      </p:pic>
      <p:sp>
        <p:nvSpPr>
          <p:cNvPr id="3" name="Text Placeholder 28">
            <a:extLst>
              <a:ext uri="{FF2B5EF4-FFF2-40B4-BE49-F238E27FC236}">
                <a16:creationId xmlns:a16="http://schemas.microsoft.com/office/drawing/2014/main" id="{5B52BF8D-E158-ED3C-F83E-8ADB787A9B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" name="Text Placeholder 28">
            <a:extLst>
              <a:ext uri="{FF2B5EF4-FFF2-40B4-BE49-F238E27FC236}">
                <a16:creationId xmlns:a16="http://schemas.microsoft.com/office/drawing/2014/main" id="{394BE803-3A53-9DD7-8C4D-BE54366D2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A6BA01-5647-C911-2D6F-EA1B5776D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4FD42E4-6767-D4AE-8D21-E0B19801A4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65FD54C8-30E0-092E-F3F7-D923E50822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1DEB12F-91E9-DAC5-FBA6-F59334F7F67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071B41C-1A24-A635-FA1A-9F8F68EDD5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BC02F8D1-4809-5534-8DA7-251CC8B5FC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16200000">
            <a:off x="11253652" y="5695788"/>
            <a:ext cx="1573278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sz="1000" b="0" i="0" dirty="0">
                <a:solidFill>
                  <a:srgbClr val="D1D2D3"/>
                </a:solidFill>
                <a:effectLst/>
                <a:latin typeface="+mn-lt"/>
              </a:rPr>
              <a:t>AI-generated image</a:t>
            </a:r>
            <a:endParaRPr lang="en-US" altLang="en-US" sz="1000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2863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77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6CBE02A7-EA26-23DB-58E4-E78CD10548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23A370-A92B-54C6-980D-406B2EE17C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7FF7030-A64B-2842-8A77-3EB354B9D9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6" name="Picture 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1A3DA53E-053D-C94E-3938-BC2E15E9142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95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Section Divider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0">
            <a:extLst>
              <a:ext uri="{FF2B5EF4-FFF2-40B4-BE49-F238E27FC236}">
                <a16:creationId xmlns:a16="http://schemas.microsoft.com/office/drawing/2014/main" id="{C897E447-8D49-F64E-96E2-E84DFE56298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06FA327-5400-394E-B4AE-123F66979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32154D4-1182-DC4A-B9F9-3D973CBC84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6B164D8-593E-4E49-A224-1AA496608B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B3BB7BF-91BC-31FE-28B5-3FF67809DE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31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31CA647C-0297-2248-9EC4-C59D9E7C39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99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3454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4024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604AF1EA-FE1C-3F4A-A7A0-4F551C29E8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  <a:noFill/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3CF78C79-90BA-5869-FBC4-1C0023B4AF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862E9D-D706-B759-FC9C-A2B692BCFE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5B772A6-6BC3-12BE-D0AB-6F252BD500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51E57CBB-3902-9A28-E8CE-F513E89A7F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91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78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273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88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49" r="149"/>
          <a:stretch/>
        </p:blipFill>
        <p:spPr>
          <a:xfrm>
            <a:off x="0" y="-1"/>
            <a:ext cx="12191999" cy="687843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A4FA427-EB3E-3449-943F-CB3DAB3EB8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93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22C4DAF5-FB2E-B028-5256-CC2FDFC9EE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EB6E97-EDDF-2A96-074F-18BB6384B2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225AAB-54E0-EAE0-0840-093AB2F5C3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724A7481-3CA6-7994-9B9F-FAAD68B5E81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419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F5B06E-F6A0-3B43-AD64-568F71E241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852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115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375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Section Divider slide">
    <p:bg>
      <p:bgPr>
        <a:solidFill>
          <a:srgbClr val="FF6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353FD8-3FBF-E340-8B41-D553C61637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48AE1EF-8720-A960-1DEC-CD949844D7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F3DE6B-FA5F-2139-2D6E-5F4666CD2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2817E7A-3D17-D0A0-461E-12CC777B82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5" name="Picture 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8A3629F-5EE6-F850-E161-2CD448E2F6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099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554489"/>
            <a:ext cx="11233150" cy="455323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 userDrawn="1">
            <p:ph idx="1" hasCustomPrompt="1"/>
          </p:nvPr>
        </p:nvSpPr>
        <p:spPr>
          <a:xfrm>
            <a:off x="479426" y="2373786"/>
            <a:ext cx="3372644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3" name="Text Placeholder 2"/>
          <p:cNvSpPr>
            <a:spLocks noGrp="1"/>
          </p:cNvSpPr>
          <p:nvPr userDrawn="1">
            <p:ph idx="17" hasCustomPrompt="1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 userDrawn="1">
            <p:ph idx="18" hasCustomPrompt="1"/>
          </p:nvPr>
        </p:nvSpPr>
        <p:spPr>
          <a:xfrm>
            <a:off x="8300113" y="2373786"/>
            <a:ext cx="3412462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6" name="Text Placeholder 13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 hasCustomPrompt="1"/>
          </p:nvPr>
        </p:nvSpPr>
        <p:spPr>
          <a:xfrm>
            <a:off x="8299119" y="2372564"/>
            <a:ext cx="3413455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5863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79425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30" b="130"/>
          <a:stretch/>
        </p:blipFill>
        <p:spPr>
          <a:xfrm>
            <a:off x="-1" y="-2857"/>
            <a:ext cx="12192000" cy="68580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449CDA4C-9E15-534E-84B0-83C4633EA098}"/>
              </a:ext>
            </a:extLst>
          </p:cNvPr>
          <p:cNvSpPr/>
          <p:nvPr userDrawn="1"/>
        </p:nvSpPr>
        <p:spPr>
          <a:xfrm>
            <a:off x="0" y="5715"/>
            <a:ext cx="9725190" cy="6858265"/>
          </a:xfrm>
          <a:custGeom>
            <a:avLst/>
            <a:gdLst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52263 w 9779619"/>
              <a:gd name="connsiteY3" fmla="*/ 6891453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80302"/>
              <a:gd name="connsiteX1" fmla="*/ 0 w 9779619"/>
              <a:gd name="connsiteY1" fmla="*/ 0 h 6880302"/>
              <a:gd name="connsiteX2" fmla="*/ 0 w 9779619"/>
              <a:gd name="connsiteY2" fmla="*/ 6857999 h 6880302"/>
              <a:gd name="connsiteX3" fmla="*/ 8363415 w 9779619"/>
              <a:gd name="connsiteY3" fmla="*/ 6880302 h 6880302"/>
              <a:gd name="connsiteX4" fmla="*/ 9779619 w 9779619"/>
              <a:gd name="connsiteY4" fmla="*/ 5475249 h 6880302"/>
              <a:gd name="connsiteX5" fmla="*/ 4304371 w 9779619"/>
              <a:gd name="connsiteY5" fmla="*/ 0 h 6880302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85718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53061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25190"/>
              <a:gd name="connsiteY0" fmla="*/ 0 h 6869151"/>
              <a:gd name="connsiteX1" fmla="*/ 0 w 9725190"/>
              <a:gd name="connsiteY1" fmla="*/ 0 h 6869151"/>
              <a:gd name="connsiteX2" fmla="*/ 0 w 9725190"/>
              <a:gd name="connsiteY2" fmla="*/ 6857999 h 6869151"/>
              <a:gd name="connsiteX3" fmla="*/ 8353061 w 9725190"/>
              <a:gd name="connsiteY3" fmla="*/ 6869151 h 6869151"/>
              <a:gd name="connsiteX4" fmla="*/ 9725190 w 9725190"/>
              <a:gd name="connsiteY4" fmla="*/ 5464363 h 6869151"/>
              <a:gd name="connsiteX5" fmla="*/ 4304371 w 9725190"/>
              <a:gd name="connsiteY5" fmla="*/ 0 h 6869151"/>
              <a:gd name="connsiteX0" fmla="*/ 4304371 w 9725190"/>
              <a:gd name="connsiteY0" fmla="*/ 0 h 6858265"/>
              <a:gd name="connsiteX1" fmla="*/ 0 w 9725190"/>
              <a:gd name="connsiteY1" fmla="*/ 0 h 6858265"/>
              <a:gd name="connsiteX2" fmla="*/ 0 w 9725190"/>
              <a:gd name="connsiteY2" fmla="*/ 6857999 h 6858265"/>
              <a:gd name="connsiteX3" fmla="*/ 8320404 w 9725190"/>
              <a:gd name="connsiteY3" fmla="*/ 6858265 h 6858265"/>
              <a:gd name="connsiteX4" fmla="*/ 9725190 w 9725190"/>
              <a:gd name="connsiteY4" fmla="*/ 5464363 h 6858265"/>
              <a:gd name="connsiteX5" fmla="*/ 4304371 w 9725190"/>
              <a:gd name="connsiteY5" fmla="*/ 0 h 68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25190" h="6858265">
                <a:moveTo>
                  <a:pt x="4304371" y="0"/>
                </a:moveTo>
                <a:lnTo>
                  <a:pt x="0" y="0"/>
                </a:lnTo>
                <a:lnTo>
                  <a:pt x="0" y="6857999"/>
                </a:lnTo>
                <a:lnTo>
                  <a:pt x="8320404" y="6858265"/>
                </a:lnTo>
                <a:lnTo>
                  <a:pt x="9725190" y="5464363"/>
                </a:lnTo>
                <a:lnTo>
                  <a:pt x="4304371" y="0"/>
                </a:ln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195BE92-34F5-3546-A596-20D07A139B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317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4406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3416035" y="1631111"/>
            <a:ext cx="8296540" cy="44406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4432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9037637" y="1629597"/>
            <a:ext cx="2674937" cy="444348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479425" y="1629287"/>
            <a:ext cx="8348664" cy="444326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455198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836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5898A6C-DE95-7141-81A3-94C7240F86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F0FB5E03-A74E-CC42-A7DF-71D20DBF22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0C8C98-8540-F243-A7E5-72B42C482D1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</p:spTree>
    <p:extLst>
      <p:ext uri="{BB962C8B-B14F-4D97-AF65-F5344CB8AC3E}">
        <p14:creationId xmlns:p14="http://schemas.microsoft.com/office/powerpoint/2010/main" val="3116273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4466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6181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973A747D-17C8-3049-97A8-E7994701AC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32520C-4F76-B1E0-1315-122D2AE2AE9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908479A3-F44E-6F79-1AB5-22FC1841C3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577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E0F26C2-13FB-254B-AE0E-BD5BE35F4E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5F57A52-A090-7F0C-29C6-83F92019602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8740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5750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5605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A48FB55-D5BB-084F-BACF-A07C257E79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25EC0CC-4F04-39C5-041F-BEA17116B4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161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0506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1183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5CB4EA8E-D6CA-DF40-9ADD-CE8408E00D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54653A2-DF57-3728-3E84-C3AF0DEC905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9580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1257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693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86954D4-E837-74D6-C2A1-5D6EC130E8CC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904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16" y="-66"/>
            <a:ext cx="12192116" cy="6858065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1997F8F-0B70-7945-8CB6-7230FFBB88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07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6927" y="0"/>
            <a:ext cx="12202885" cy="6864122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7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6933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65F417A8-5A56-C049-844F-E82873A772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77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75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5.sv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3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317949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A9403B94-AAAF-AB46-B38A-95D16DAB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accent6"/>
                </a:solidFill>
              </a:rPr>
              <a:t>© 2024 Arm</a:t>
            </a:r>
            <a:endParaRPr lang="en-US" altLang="en-US" sz="1000" dirty="0">
              <a:solidFill>
                <a:schemeClr val="accent6"/>
              </a:solidFill>
            </a:endParaRPr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970F2EF9-EE0C-275D-DB99-812522D98880}"/>
              </a:ext>
            </a:extLst>
          </p:cNvPr>
          <p:cNvPicPr>
            <a:picLocks noChangeAspect="1"/>
          </p:cNvPicPr>
          <p:nvPr userDrawn="1"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5847" y="6384924"/>
            <a:ext cx="879904" cy="2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567" r:id="rId2"/>
    <p:sldLayoutId id="2147485516" r:id="rId3"/>
    <p:sldLayoutId id="2147485517" r:id="rId4"/>
    <p:sldLayoutId id="2147485551" r:id="rId5"/>
    <p:sldLayoutId id="2147485519" r:id="rId6"/>
    <p:sldLayoutId id="2147485531" r:id="rId7"/>
    <p:sldLayoutId id="2147485552" r:id="rId8"/>
    <p:sldLayoutId id="2147485540" r:id="rId9"/>
    <p:sldLayoutId id="2147485539" r:id="rId10"/>
    <p:sldLayoutId id="2147485541" r:id="rId11"/>
    <p:sldLayoutId id="2147485556" r:id="rId12"/>
    <p:sldLayoutId id="2147485436" r:id="rId13"/>
    <p:sldLayoutId id="2147485523" r:id="rId14"/>
    <p:sldLayoutId id="2147485557" r:id="rId15"/>
    <p:sldLayoutId id="2147485525" r:id="rId16"/>
    <p:sldLayoutId id="2147485524" r:id="rId17"/>
    <p:sldLayoutId id="2147485510" r:id="rId18"/>
    <p:sldLayoutId id="2147485558" r:id="rId19"/>
    <p:sldLayoutId id="2147485438" r:id="rId20"/>
    <p:sldLayoutId id="2147485536" r:id="rId21"/>
    <p:sldLayoutId id="2147485535" r:id="rId22"/>
    <p:sldLayoutId id="2147485559" r:id="rId23"/>
    <p:sldLayoutId id="2147485538" r:id="rId24"/>
    <p:sldLayoutId id="2147485440" r:id="rId25"/>
    <p:sldLayoutId id="2147485441" r:id="rId26"/>
    <p:sldLayoutId id="2147485442" r:id="rId27"/>
    <p:sldLayoutId id="2147485443" r:id="rId28"/>
    <p:sldLayoutId id="2147485444" r:id="rId29"/>
    <p:sldLayoutId id="2147485445" r:id="rId30"/>
    <p:sldLayoutId id="2147485446" r:id="rId31"/>
    <p:sldLayoutId id="2147485447" r:id="rId32"/>
    <p:sldLayoutId id="2147485448" r:id="rId33"/>
    <p:sldLayoutId id="2147485449" r:id="rId34"/>
    <p:sldLayoutId id="2147485450" r:id="rId35"/>
    <p:sldLayoutId id="2147485452" r:id="rId36"/>
    <p:sldLayoutId id="2147485512" r:id="rId37"/>
    <p:sldLayoutId id="2147485560" r:id="rId38"/>
    <p:sldLayoutId id="2147485526" r:id="rId39"/>
    <p:sldLayoutId id="2147485527" r:id="rId40"/>
    <p:sldLayoutId id="2147485561" r:id="rId41"/>
    <p:sldLayoutId id="2147485453" r:id="rId42"/>
    <p:sldLayoutId id="2147485513" r:id="rId43"/>
    <p:sldLayoutId id="2147485562" r:id="rId44"/>
    <p:sldLayoutId id="2147485528" r:id="rId45"/>
    <p:sldLayoutId id="2147485529" r:id="rId46"/>
    <p:sldLayoutId id="2147485563" r:id="rId47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Blip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</a:buBlip>
        <a:defRPr sz="2400" kern="1200">
          <a:solidFill>
            <a:srgbClr val="333E48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33E4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pos="7378" userDrawn="1">
          <p15:clr>
            <a:srgbClr val="F26B43"/>
          </p15:clr>
        </p15:guide>
        <p15:guide id="7" pos="302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0.png"/><Relationship Id="rId11" Type="http://schemas.openxmlformats.org/officeDocument/2006/relationships/image" Target="../media/image5.svg"/><Relationship Id="rId5" Type="http://schemas.openxmlformats.org/officeDocument/2006/relationships/image" Target="../media/image39.png"/><Relationship Id="rId10" Type="http://schemas.openxmlformats.org/officeDocument/2006/relationships/image" Target="../media/image4.png"/><Relationship Id="rId4" Type="http://schemas.openxmlformats.org/officeDocument/2006/relationships/image" Target="../media/image38.png"/><Relationship Id="rId9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1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.png"/><Relationship Id="rId11" Type="http://schemas.openxmlformats.org/officeDocument/2006/relationships/image" Target="../media/image46.png"/><Relationship Id="rId5" Type="http://schemas.openxmlformats.org/officeDocument/2006/relationships/image" Target="../media/image44.png"/><Relationship Id="rId10" Type="http://schemas.openxmlformats.org/officeDocument/2006/relationships/image" Target="../media/image45.png"/><Relationship Id="rId4" Type="http://schemas.openxmlformats.org/officeDocument/2006/relationships/image" Target="../media/image43.png"/><Relationship Id="rId9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31B8A2-8C62-BA0F-F4EF-D217FE113E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Olver Grainge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6CC20-1BF1-03E9-8D92-2B8E824097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0D2ABF-0C21-8E8F-D35B-2BB6B5E7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Generative AI Models </a:t>
            </a:r>
            <a:r>
              <a:rPr lang="en-US" dirty="0"/>
              <a:t>(</a:t>
            </a:r>
            <a:r>
              <a:rPr lang="en-US"/>
              <a:t>Chapter 2)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20D84C9-8EF3-C4BC-7CD8-E0F19C12DF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339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74964-0421-8039-7FF1-FA2AF895A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Encodings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8DF3D-2C3B-A049-C512-7629229E4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Why Positional Encodings? </a:t>
            </a:r>
          </a:p>
          <a:p>
            <a:pPr lvl="1"/>
            <a:r>
              <a:rPr lang="en-US" dirty="0"/>
              <a:t>Transformers lack inherent sequence order information (unlike RNNs) </a:t>
            </a:r>
          </a:p>
          <a:p>
            <a:pPr lvl="1"/>
            <a:r>
              <a:rPr lang="en-US" dirty="0"/>
              <a:t>Positional Encodings introduce order awareness into self-attention </a:t>
            </a:r>
          </a:p>
          <a:p>
            <a:pPr lvl="1"/>
            <a:endParaRPr lang="en-US" dirty="0"/>
          </a:p>
          <a:p>
            <a:r>
              <a:rPr lang="en-US" b="1" dirty="0"/>
              <a:t>Mathematical Formulation</a:t>
            </a:r>
            <a:r>
              <a:rPr lang="en-US" dirty="0"/>
              <a:t>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Key Properties: </a:t>
            </a:r>
          </a:p>
          <a:p>
            <a:pPr lvl="1"/>
            <a:r>
              <a:rPr lang="en-US" b="1" dirty="0"/>
              <a:t>Encodes Relative and Absolute Positioning</a:t>
            </a:r>
            <a:r>
              <a:rPr lang="en-US" dirty="0"/>
              <a:t>: Captures long-range dependencies. </a:t>
            </a:r>
          </a:p>
          <a:p>
            <a:pPr lvl="1"/>
            <a:r>
              <a:rPr lang="en-US" b="1" dirty="0"/>
              <a:t>Smooth Variations Across Positions</a:t>
            </a:r>
            <a:r>
              <a:rPr lang="en-US" dirty="0"/>
              <a:t>: Enables generalization to unseen sequences.</a:t>
            </a:r>
          </a:p>
          <a:p>
            <a:pPr lvl="1"/>
            <a:r>
              <a:rPr lang="en-US" b="1" dirty="0"/>
              <a:t>No Additional Parameters</a:t>
            </a:r>
            <a:r>
              <a:rPr lang="en-US" dirty="0"/>
              <a:t>: Fixed function, does not require training.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506095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336564-EB67-FFA0-3D9C-8334FB3B5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949169"/>
            <a:ext cx="7772400" cy="9596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B1E05-0298-49FF-168B-4C92DB06C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0151" y="229332"/>
            <a:ext cx="3552423" cy="11303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751275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9C7ED-0883-DBF6-7C2C-65EC36F6A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2CFD5-CC43-127B-8F6E-8EC8B622A1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425" y="1171111"/>
                <a:ext cx="7449233" cy="4948335"/>
              </a:xfrm>
            </p:spPr>
            <p:txBody>
              <a:bodyPr/>
              <a:lstStyle/>
              <a:p>
                <a:r>
                  <a:rPr lang="en-US" dirty="0"/>
                  <a:t>We have now covered the important parts of the </a:t>
                </a:r>
                <a:r>
                  <a:rPr lang="en-US" b="1" dirty="0"/>
                  <a:t>transformer</a:t>
                </a:r>
                <a:r>
                  <a:rPr lang="en-US" dirty="0"/>
                  <a:t> architecture.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How can we use it as an LLM ? </a:t>
                </a:r>
              </a:p>
              <a:p>
                <a:pPr lvl="1"/>
                <a:r>
                  <a:rPr lang="en-US" dirty="0"/>
                  <a:t>Decoder only models. </a:t>
                </a:r>
              </a:p>
              <a:p>
                <a:pPr lvl="1"/>
                <a:r>
                  <a:rPr lang="en-US" dirty="0"/>
                  <a:t>Tokenization: (converting text to tokens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b="0" dirty="0"/>
                  <a:t>)</a:t>
                </a:r>
                <a:endParaRPr lang="en-US" dirty="0"/>
              </a:p>
              <a:p>
                <a:pPr lvl="1"/>
                <a:r>
                  <a:rPr lang="en-US" dirty="0"/>
                  <a:t>Training: </a:t>
                </a:r>
              </a:p>
              <a:p>
                <a:pPr lvl="2"/>
                <a:r>
                  <a:rPr lang="en-US" dirty="0"/>
                  <a:t>Pre-training </a:t>
                </a:r>
              </a:p>
              <a:p>
                <a:pPr lvl="2"/>
                <a:r>
                  <a:rPr lang="en-US" dirty="0"/>
                  <a:t>Supervised Finetuning </a:t>
                </a:r>
              </a:p>
              <a:p>
                <a:pPr lvl="2"/>
                <a:r>
                  <a:rPr lang="en-US" dirty="0"/>
                  <a:t>Reinforcement Learning from Human feedback</a:t>
                </a:r>
              </a:p>
              <a:p>
                <a:pPr lvl="1"/>
                <a:r>
                  <a:rPr lang="en-US" dirty="0"/>
                  <a:t>Generation: </a:t>
                </a:r>
              </a:p>
              <a:p>
                <a:pPr lvl="2"/>
                <a:r>
                  <a:rPr lang="en-US" dirty="0"/>
                  <a:t>Prefill Stage </a:t>
                </a:r>
              </a:p>
              <a:p>
                <a:pPr lvl="2"/>
                <a:r>
                  <a:rPr lang="en-US" dirty="0"/>
                  <a:t>KV Cache </a:t>
                </a:r>
              </a:p>
              <a:p>
                <a:pPr lvl="2"/>
                <a:r>
                  <a:rPr lang="en-US" dirty="0"/>
                  <a:t>Decoding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2CFD5-CC43-127B-8F6E-8EC8B622A1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425" y="1171111"/>
                <a:ext cx="7449233" cy="4948335"/>
              </a:xfrm>
              <a:blipFill>
                <a:blip r:embed="rId3"/>
                <a:stretch>
                  <a:fillRect t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9A66734-F473-52F4-C29B-DF7D5A703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1103" y="142980"/>
            <a:ext cx="4150274" cy="58655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C0D7CA-59E8-82F6-02A8-350F668E85B1}"/>
              </a:ext>
            </a:extLst>
          </p:cNvPr>
          <p:cNvSpPr txBox="1"/>
          <p:nvPr/>
        </p:nvSpPr>
        <p:spPr>
          <a:xfrm>
            <a:off x="479425" y="6688723"/>
            <a:ext cx="120294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/>
              <a:t>Vaswani, A., </a:t>
            </a:r>
            <a:r>
              <a:rPr lang="en-GB" sz="1100" dirty="0" err="1"/>
              <a:t>Shazeer</a:t>
            </a:r>
            <a:r>
              <a:rPr lang="en-GB" sz="1100" dirty="0"/>
              <a:t>, N., Parmar, N., </a:t>
            </a:r>
            <a:r>
              <a:rPr lang="en-GB" sz="1100" dirty="0" err="1"/>
              <a:t>Uszkoreit</a:t>
            </a:r>
            <a:r>
              <a:rPr lang="en-GB" sz="1100" dirty="0"/>
              <a:t>, J., Jones, L., Gomez, A. N., Kaiser, </a:t>
            </a:r>
            <a:r>
              <a:rPr lang="en-GB" sz="1100" dirty="0" err="1"/>
              <a:t>Ł</a:t>
            </a:r>
            <a:r>
              <a:rPr lang="en-GB" sz="1100" dirty="0"/>
              <a:t>., &amp; </a:t>
            </a:r>
            <a:r>
              <a:rPr lang="en-GB" sz="1100" dirty="0" err="1"/>
              <a:t>Polosukhin</a:t>
            </a:r>
            <a:r>
              <a:rPr lang="en-GB" sz="1100" dirty="0"/>
              <a:t>, I. (2017). Attention is all you need. </a:t>
            </a:r>
            <a:r>
              <a:rPr lang="en-GB" sz="1100" i="1" dirty="0"/>
              <a:t>Advances in Neural Information Processing Systems</a:t>
            </a:r>
            <a:r>
              <a:rPr lang="en-GB" sz="1100" dirty="0"/>
              <a:t>, </a:t>
            </a:r>
            <a:r>
              <a:rPr lang="en-GB" sz="1100" i="1" dirty="0"/>
              <a:t>2017-December</a:t>
            </a:r>
            <a:r>
              <a:rPr lang="en-GB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9816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72D3C-2589-3221-D303-E3E9B6C1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F8D87-9778-4490-CEBD-171B36966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032216"/>
            <a:ext cx="11233150" cy="1583664"/>
          </a:xfrm>
        </p:spPr>
        <p:txBody>
          <a:bodyPr/>
          <a:lstStyle/>
          <a:p>
            <a:r>
              <a:rPr lang="en-US" dirty="0"/>
              <a:t>The process of converting text, into sequences of embeddings. </a:t>
            </a:r>
          </a:p>
          <a:p>
            <a:pPr lvl="1"/>
            <a:endParaRPr lang="en-US" dirty="0"/>
          </a:p>
          <a:p>
            <a:pPr marL="506095" lvl="1" indent="0">
              <a:buNone/>
            </a:pPr>
            <a:r>
              <a:rPr lang="en-US" dirty="0"/>
              <a:t>                      ”The hare jumped over … fox”      -&gt; </a:t>
            </a:r>
          </a:p>
          <a:p>
            <a:pPr marL="506095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506095" lvl="1" indent="0">
              <a:buNone/>
            </a:pPr>
            <a:r>
              <a:rPr lang="en-US" dirty="0"/>
              <a:t>           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FF0062-577F-42ED-17B4-C5AF1EFA7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2780"/>
            <a:ext cx="2845807" cy="52253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06712D6-35EF-37FE-2048-FC16ACF8CFF7}"/>
              </a:ext>
            </a:extLst>
          </p:cNvPr>
          <p:cNvSpPr txBox="1">
            <a:spLocks/>
          </p:cNvSpPr>
          <p:nvPr/>
        </p:nvSpPr>
        <p:spPr>
          <a:xfrm>
            <a:off x="479425" y="2133842"/>
            <a:ext cx="11233150" cy="42479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Types of Tokenization</a:t>
            </a:r>
            <a:r>
              <a:rPr lang="en-US" dirty="0"/>
              <a:t>: </a:t>
            </a:r>
          </a:p>
          <a:p>
            <a:pPr lvl="1"/>
            <a:r>
              <a:rPr lang="en-US" b="1" dirty="0"/>
              <a:t>Word-based Tokenization</a:t>
            </a:r>
            <a:r>
              <a:rPr lang="en-US" dirty="0"/>
              <a:t>: Splits text into words, but struggles with unseen words (e.g., "unhappiness" → ["unhappiness"], unknown word issue).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Character-based Tokenization</a:t>
            </a:r>
            <a:r>
              <a:rPr lang="en-US" dirty="0"/>
              <a:t>: Splits text into characters, avoiding out-of-vocabulary (OOV) issues but increasing sequence length.</a:t>
            </a:r>
          </a:p>
          <a:p>
            <a:pPr lvl="1"/>
            <a:r>
              <a:rPr lang="en-US" b="1" dirty="0" err="1"/>
              <a:t>Subword</a:t>
            </a:r>
            <a:r>
              <a:rPr lang="en-US" b="1" dirty="0"/>
              <a:t> Tokenization</a:t>
            </a:r>
            <a:r>
              <a:rPr lang="en-US" dirty="0"/>
              <a:t>: Balances between word and character methods, allowing for efficient vocabulary usage (e.g., Byte-Pair Encoding, </a:t>
            </a:r>
            <a:r>
              <a:rPr lang="en-US" dirty="0" err="1"/>
              <a:t>WordPiece</a:t>
            </a:r>
            <a:r>
              <a:rPr lang="en-US" dirty="0"/>
              <a:t>, </a:t>
            </a:r>
            <a:r>
              <a:rPr lang="en-US" dirty="0" err="1"/>
              <a:t>SentencePiece</a:t>
            </a:r>
            <a:r>
              <a:rPr lang="en-US" dirty="0"/>
              <a:t>).</a:t>
            </a:r>
          </a:p>
          <a:p>
            <a:pPr marL="506095" lvl="1" indent="0">
              <a:buNone/>
            </a:pPr>
            <a:endParaRPr lang="en-US" dirty="0"/>
          </a:p>
          <a:p>
            <a:r>
              <a:rPr lang="en-US" b="1" dirty="0"/>
              <a:t>Encoding Process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Raw text input is normalized (e.g., lowercasing, removing special characters).</a:t>
            </a:r>
          </a:p>
          <a:p>
            <a:pPr lvl="1"/>
            <a:r>
              <a:rPr lang="en-US" dirty="0"/>
              <a:t>Tokenization algorithm splits text into meaningful units.</a:t>
            </a:r>
          </a:p>
          <a:p>
            <a:pPr lvl="1"/>
            <a:r>
              <a:rPr lang="en-US" dirty="0"/>
              <a:t>Each token is mapped to a unique integer index in the vocabulary.</a:t>
            </a:r>
          </a:p>
          <a:p>
            <a:pPr lvl="1"/>
            <a:r>
              <a:rPr lang="en-US" dirty="0"/>
              <a:t>Token indices are embedded into a continuous vector space for model input.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506095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50609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986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64B66-11C8-A395-C9F1-1FDBAC9DC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Training Recipe (step 1: Pre-training) 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C8AAAB-F38F-E302-5FF3-CD2B85318E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424" y="1069828"/>
                <a:ext cx="11233150" cy="4948335"/>
              </a:xfrm>
            </p:spPr>
            <p:txBody>
              <a:bodyPr/>
              <a:lstStyle/>
              <a:p>
                <a:r>
                  <a:rPr lang="en-US" b="1" dirty="0"/>
                  <a:t>Pretraining: Next Word Prediction </a:t>
                </a:r>
              </a:p>
              <a:p>
                <a:pPr lvl="1"/>
                <a:r>
                  <a:rPr lang="en-US" b="1" dirty="0"/>
                  <a:t>Objective: </a:t>
                </a:r>
                <a:r>
                  <a:rPr lang="en-US" dirty="0"/>
                  <a:t>Minimize cross-entropy loss for predicting the next token </a:t>
                </a:r>
              </a:p>
              <a:p>
                <a:pPr lvl="1"/>
                <a:endParaRPr lang="en-US" b="1" dirty="0"/>
              </a:p>
              <a:p>
                <a:pPr lvl="1"/>
                <a:r>
                  <a:rPr lang="en-US" b="1" dirty="0"/>
                  <a:t>Loss function: </a:t>
                </a:r>
              </a:p>
              <a:p>
                <a:pPr lvl="1"/>
                <a:endParaRPr lang="en-US" b="1" dirty="0"/>
              </a:p>
              <a:p>
                <a:pPr lvl="1"/>
                <a:endParaRPr lang="en-US" b="1" dirty="0"/>
              </a:p>
              <a:p>
                <a:pPr lvl="1"/>
                <a:endParaRPr lang="en-US" b="1" dirty="0"/>
              </a:p>
              <a:p>
                <a:pPr marL="506095" lvl="1" indent="0">
                  <a:buNone/>
                </a:pPr>
                <a:endParaRPr lang="en-US" b="1" dirty="0"/>
              </a:p>
              <a:p>
                <a:pPr marL="506095" lvl="1" indent="0">
                  <a:buNone/>
                </a:pPr>
                <a:r>
                  <a:rPr lang="en-US" dirty="0"/>
                  <a:t>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/>
                  <a:t> is the target token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eqArr>
                          <m:eqArr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e/>
                        </m:eqArr>
                      </m:sub>
                    </m:sSub>
                  </m:oMath>
                </a14:m>
                <a:r>
                  <a:rPr lang="en-GB" dirty="0"/>
                  <a:t> are the previous tokens in the sequence. </a:t>
                </a:r>
              </a:p>
              <a:p>
                <a:pPr marL="506095" lvl="1" indent="0">
                  <a:buNone/>
                </a:pPr>
                <a:endParaRPr lang="en-GB" b="1" dirty="0"/>
              </a:p>
              <a:p>
                <a:pPr lvl="1"/>
                <a:r>
                  <a:rPr lang="en-GB" b="1" dirty="0"/>
                  <a:t>Training:</a:t>
                </a:r>
                <a:r>
                  <a:rPr lang="en-GB" dirty="0"/>
                  <a:t> uses massive text corpora with an autoregressive objective </a:t>
                </a:r>
              </a:p>
              <a:p>
                <a:r>
                  <a:rPr lang="en-GB" dirty="0"/>
                  <a:t>Challenges </a:t>
                </a:r>
              </a:p>
              <a:p>
                <a:pPr lvl="1"/>
                <a:r>
                  <a:rPr lang="en-GB" dirty="0"/>
                  <a:t>Large-scale training requires </a:t>
                </a:r>
                <a:r>
                  <a:rPr lang="en-GB" b="1" dirty="0"/>
                  <a:t>thousands of GPUs/TPUs </a:t>
                </a:r>
                <a:r>
                  <a:rPr lang="en-GB" dirty="0"/>
                  <a:t>and weeks of compute time </a:t>
                </a:r>
              </a:p>
              <a:p>
                <a:pPr lvl="1"/>
                <a:r>
                  <a:rPr lang="en-GB" dirty="0"/>
                  <a:t>Model learns both useful knowledge and </a:t>
                </a:r>
                <a:r>
                  <a:rPr lang="en-GB" b="1" dirty="0"/>
                  <a:t>biases</a:t>
                </a:r>
                <a:r>
                  <a:rPr lang="en-GB" dirty="0"/>
                  <a:t> present in the dataset.</a:t>
                </a:r>
              </a:p>
              <a:p>
                <a:pPr lvl="1"/>
                <a:r>
                  <a:rPr lang="en-GB" dirty="0"/>
                  <a:t>Pretraining does not guarantee alignment with human intent. Model may generate </a:t>
                </a:r>
                <a:r>
                  <a:rPr lang="en-GB" b="1" dirty="0"/>
                  <a:t>misleading or factually incorrect</a:t>
                </a:r>
                <a:r>
                  <a:rPr lang="en-GB" dirty="0"/>
                  <a:t> outputs.</a:t>
                </a:r>
              </a:p>
              <a:p>
                <a:pPr lvl="1"/>
                <a:endParaRPr lang="en-GB" b="1" dirty="0"/>
              </a:p>
              <a:p>
                <a:pPr lvl="1"/>
                <a:endParaRPr lang="en-US" b="1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C8AAAB-F38F-E302-5FF3-CD2B85318E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424" y="1069828"/>
                <a:ext cx="11233150" cy="4948335"/>
              </a:xfrm>
              <a:blipFill>
                <a:blip r:embed="rId3"/>
                <a:stretch>
                  <a:fillRect t="-2051" b="-8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C0FE54C-D470-8B44-095C-B31853CFF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537" y="2521754"/>
            <a:ext cx="4552925" cy="110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51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98FDB-20A9-55E8-0E13-4508C8538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Fine-tuning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E83D0-C3A7-EA72-6611-AED9FFBB4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11233150" cy="5210639"/>
          </a:xfrm>
        </p:spPr>
        <p:txBody>
          <a:bodyPr/>
          <a:lstStyle/>
          <a:p>
            <a:r>
              <a:rPr lang="en-US" dirty="0"/>
              <a:t>After </a:t>
            </a:r>
            <a:r>
              <a:rPr lang="en-US" b="1" dirty="0"/>
              <a:t>Pre-training</a:t>
            </a:r>
            <a:r>
              <a:rPr lang="en-US" dirty="0"/>
              <a:t> the model is fine-tuned on high-quality human annotated datasets. </a:t>
            </a:r>
          </a:p>
          <a:p>
            <a:r>
              <a:rPr lang="en-US" b="1" dirty="0"/>
              <a:t>Goal</a:t>
            </a:r>
            <a:r>
              <a:rPr lang="en-US" dirty="0"/>
              <a:t>: improve task-specific performance and align model outputs with human intent </a:t>
            </a:r>
          </a:p>
          <a:p>
            <a:r>
              <a:rPr lang="en-US" b="1" dirty="0"/>
              <a:t>Loss function</a:t>
            </a:r>
            <a:r>
              <a:rPr lang="en-US" dirty="0"/>
              <a:t>: Remains Cross-entropy, encouraging model to predict human-</a:t>
            </a:r>
            <a:r>
              <a:rPr lang="en-US" dirty="0" err="1"/>
              <a:t>prefered</a:t>
            </a:r>
            <a:r>
              <a:rPr lang="en-US" dirty="0"/>
              <a:t> responses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Differences</a:t>
            </a:r>
            <a:r>
              <a:rPr lang="en-US" dirty="0"/>
              <a:t>: Loss is only applied on the response. E.g. (on the A of a Q/A)</a:t>
            </a:r>
          </a:p>
          <a:p>
            <a:r>
              <a:rPr lang="en-US" b="1" dirty="0"/>
              <a:t>Key improvements from SFT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Reduces factual errors and improves coherence </a:t>
            </a:r>
          </a:p>
          <a:p>
            <a:pPr lvl="1"/>
            <a:r>
              <a:rPr lang="en-US" dirty="0"/>
              <a:t>Encourages safer and more aligned responses </a:t>
            </a:r>
          </a:p>
          <a:p>
            <a:pPr lvl="1"/>
            <a:r>
              <a:rPr lang="en-US" dirty="0"/>
              <a:t>Helps mitigate biases from pre-training </a:t>
            </a:r>
          </a:p>
          <a:p>
            <a:pPr lvl="1"/>
            <a:r>
              <a:rPr lang="en-US" dirty="0"/>
              <a:t>Fine-tunes performance on specific benchmarks and tasks.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6CD5B1-52F3-593A-86F7-ADE6ECDF5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900" y="2787650"/>
            <a:ext cx="5104275" cy="110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30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BB3EE-AA95-9AB3-5A2E-F40070A4D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training with (RLHF)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98F63-EFF6-E934-D3D5-F9E3996E4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990423"/>
            <a:ext cx="11233150" cy="5351609"/>
          </a:xfrm>
        </p:spPr>
        <p:txBody>
          <a:bodyPr/>
          <a:lstStyle/>
          <a:p>
            <a:r>
              <a:rPr lang="en-US" dirty="0"/>
              <a:t>Aligning the model to user preferences with RLHF. </a:t>
            </a:r>
          </a:p>
          <a:p>
            <a:pPr lvl="1"/>
            <a:r>
              <a:rPr lang="en-US" dirty="0"/>
              <a:t>Have you ever been asked to select a preferred response with an LLM Service? </a:t>
            </a:r>
          </a:p>
          <a:p>
            <a:pPr lvl="1"/>
            <a:endParaRPr lang="en-US" dirty="0"/>
          </a:p>
          <a:p>
            <a:r>
              <a:rPr lang="en-US" dirty="0"/>
              <a:t>Step 1: Reward Modelling – trained using human preference data: 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Where       is the learned function scoring the response      from input      .</a:t>
            </a:r>
          </a:p>
          <a:p>
            <a:pPr lvl="1"/>
            <a:endParaRPr lang="en-US" dirty="0"/>
          </a:p>
          <a:p>
            <a:r>
              <a:rPr lang="en-US" dirty="0"/>
              <a:t>Step 2: Policy Optimization – Uses proximal policy optimization (PPO)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506095" lvl="1" indent="0">
              <a:buNone/>
            </a:pPr>
            <a:r>
              <a:rPr lang="en-US" dirty="0"/>
              <a:t>	where              is the advantage functions derived from rewards. </a:t>
            </a:r>
          </a:p>
          <a:p>
            <a:pPr marL="506095" lvl="1" indent="0">
              <a:buNone/>
            </a:pPr>
            <a:endParaRPr lang="en-US" dirty="0"/>
          </a:p>
          <a:p>
            <a:pPr lvl="1"/>
            <a:r>
              <a:rPr lang="en-US" dirty="0"/>
              <a:t>Ensures responses align with human values while maintaining fluency. </a:t>
            </a:r>
          </a:p>
          <a:p>
            <a:pPr lvl="1"/>
            <a:r>
              <a:rPr lang="en-US" dirty="0"/>
              <a:t>Produces gradients to update the model to produce responses closer to those preferred by the users. </a:t>
            </a:r>
          </a:p>
          <a:p>
            <a:pPr marL="506095" lvl="1" indent="0">
              <a:buNone/>
            </a:pPr>
            <a:r>
              <a:rPr lang="en-US" dirty="0"/>
              <a:t>	</a:t>
            </a:r>
          </a:p>
          <a:p>
            <a:pPr marL="506095" lvl="1" indent="0">
              <a:buNone/>
            </a:pPr>
            <a:endParaRPr lang="en-US" dirty="0"/>
          </a:p>
          <a:p>
            <a:pPr marL="506095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9DF855-23BE-659D-C1AE-A6A56D1CD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205" y="4240664"/>
            <a:ext cx="3075955" cy="8240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A2DB0D-9ED5-DB9F-2CE2-AE50020DB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7386" y="2632025"/>
            <a:ext cx="2594417" cy="5847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5F225C-DEA0-B6F6-F2AD-B70BC9B88E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1237" y="3123615"/>
            <a:ext cx="289307" cy="3560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D1064A-4FE0-76D4-BB6F-5184D6B89D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1906" y="3222705"/>
            <a:ext cx="289307" cy="2893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E62108-8FFC-F3D3-7AF9-24F4D09CD3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3717" y="3207395"/>
            <a:ext cx="289308" cy="2722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A97AED-0DB0-77D6-94D7-33CFD29710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4522" y="5107335"/>
            <a:ext cx="618039" cy="25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37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A6130-CEE6-3176-D5A9-2CD4BF62F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LLM Inference (Prefill Stage)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651A6-6249-E89C-66C6-0D43FA046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449" y="1144420"/>
            <a:ext cx="4711712" cy="4948335"/>
          </a:xfrm>
        </p:spPr>
        <p:txBody>
          <a:bodyPr/>
          <a:lstStyle/>
          <a:p>
            <a:r>
              <a:rPr lang="en-US" dirty="0"/>
              <a:t>LLM inference = Prefill stage + Decoding</a:t>
            </a:r>
          </a:p>
          <a:p>
            <a:pPr lvl="1"/>
            <a:r>
              <a:rPr lang="en-US" b="1" dirty="0"/>
              <a:t>FFNs</a:t>
            </a:r>
            <a:r>
              <a:rPr lang="en-US" dirty="0"/>
              <a:t> operate on elements in the input sequence in isolation.</a:t>
            </a:r>
          </a:p>
          <a:p>
            <a:pPr marL="506095" lvl="1" indent="0">
              <a:buNone/>
            </a:pPr>
            <a:endParaRPr lang="en-US" dirty="0"/>
          </a:p>
          <a:p>
            <a:pPr lvl="1"/>
            <a:r>
              <a:rPr lang="en-US" b="1" dirty="0"/>
              <a:t>Attention</a:t>
            </a:r>
            <a:r>
              <a:rPr lang="en-US" dirty="0"/>
              <a:t> aggregates information from the entire sequence. </a:t>
            </a:r>
          </a:p>
          <a:p>
            <a:pPr marL="506095" lvl="1" indent="0">
              <a:buNone/>
            </a:pPr>
            <a:endParaRPr lang="en-US" dirty="0"/>
          </a:p>
          <a:p>
            <a:pPr lvl="1"/>
            <a:r>
              <a:rPr lang="en-US" dirty="0"/>
              <a:t>When generating the next token of the response, the </a:t>
            </a:r>
            <a:r>
              <a:rPr lang="en-US" b="1" dirty="0"/>
              <a:t>attention</a:t>
            </a:r>
            <a:r>
              <a:rPr lang="en-US" dirty="0"/>
              <a:t> mechanism requires attention activations from the input prompt. Namely the Keys, and Values thereby called the </a:t>
            </a:r>
            <a:r>
              <a:rPr lang="en-US" b="1" dirty="0"/>
              <a:t>KV </a:t>
            </a:r>
            <a:r>
              <a:rPr lang="en-US" dirty="0"/>
              <a:t>Cache.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6906EF-AFC7-A5E7-76D4-0E6507E83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480" y="1503680"/>
            <a:ext cx="5951232" cy="350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87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1E711-2EC3-67CC-10A7-5B83062D8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5F1FD-95EC-02E7-7864-25F22173F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Decoding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38DB1-E9B0-04C2-7001-7C3ECBC74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4651375" cy="4948335"/>
          </a:xfrm>
        </p:spPr>
        <p:txBody>
          <a:bodyPr/>
          <a:lstStyle/>
          <a:p>
            <a:r>
              <a:rPr lang="en-US" b="1" dirty="0"/>
              <a:t>Definition</a:t>
            </a:r>
            <a:r>
              <a:rPr lang="en-US" dirty="0"/>
              <a:t>: The model generates new tokens sequentially, using previously computed KV pairs for efficiency. </a:t>
            </a:r>
          </a:p>
          <a:p>
            <a:endParaRPr lang="en-US" dirty="0"/>
          </a:p>
          <a:p>
            <a:r>
              <a:rPr lang="en-US" dirty="0"/>
              <a:t>Each decode step produces a </a:t>
            </a:r>
            <a:r>
              <a:rPr lang="en-US" b="1" dirty="0"/>
              <a:t>probability distribution </a:t>
            </a:r>
            <a:r>
              <a:rPr lang="en-US" dirty="0"/>
              <a:t>over the next </a:t>
            </a:r>
            <a:r>
              <a:rPr lang="en-US" b="1" dirty="0"/>
              <a:t>tokens</a:t>
            </a:r>
            <a:r>
              <a:rPr lang="en-US" dirty="0"/>
              <a:t> in the sequence.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KV</a:t>
            </a:r>
            <a:r>
              <a:rPr lang="en-US" dirty="0"/>
              <a:t> Caching avoids </a:t>
            </a:r>
            <a:r>
              <a:rPr lang="en-US" b="1" dirty="0"/>
              <a:t>re-computation</a:t>
            </a:r>
            <a:r>
              <a:rPr lang="en-US" dirty="0"/>
              <a:t> of attention inputs </a:t>
            </a:r>
          </a:p>
          <a:p>
            <a:endParaRPr lang="en-GB" b="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4B7C9F-56DE-CE9D-A63E-033ED603F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726" y="1442720"/>
            <a:ext cx="5997849" cy="411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98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B2447-EA28-6DAA-2E46-AD424D4CF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6695D-778F-18BC-4A5F-BE8E39DAC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Summary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B3CF4-0596-2936-9351-BD130A676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954832"/>
            <a:ext cx="11233150" cy="4948335"/>
          </a:xfrm>
        </p:spPr>
        <p:txBody>
          <a:bodyPr/>
          <a:lstStyle/>
          <a:p>
            <a:r>
              <a:rPr lang="en-US" dirty="0"/>
              <a:t>Unification of Architectures (The Transformer) </a:t>
            </a:r>
          </a:p>
          <a:p>
            <a:r>
              <a:rPr lang="en-US" dirty="0"/>
              <a:t>Transformer Architecture</a:t>
            </a:r>
          </a:p>
          <a:p>
            <a:pPr lvl="1"/>
            <a:r>
              <a:rPr lang="en-US" dirty="0"/>
              <a:t>Key Innovations: </a:t>
            </a:r>
          </a:p>
          <a:p>
            <a:pPr lvl="2"/>
            <a:r>
              <a:rPr lang="en-US" dirty="0"/>
              <a:t> Self-Attention </a:t>
            </a:r>
          </a:p>
          <a:p>
            <a:pPr lvl="2"/>
            <a:r>
              <a:rPr lang="en-US" dirty="0"/>
              <a:t> Residual Connections </a:t>
            </a:r>
          </a:p>
          <a:p>
            <a:pPr lvl="2"/>
            <a:r>
              <a:rPr lang="en-US" dirty="0"/>
              <a:t> Feedforward Network</a:t>
            </a:r>
          </a:p>
          <a:p>
            <a:pPr lvl="2"/>
            <a:r>
              <a:rPr lang="en-US" dirty="0"/>
              <a:t> Positional Encodings</a:t>
            </a:r>
          </a:p>
          <a:p>
            <a:r>
              <a:rPr lang="en-US" dirty="0"/>
              <a:t>Training an LLM </a:t>
            </a:r>
          </a:p>
          <a:p>
            <a:pPr lvl="1"/>
            <a:r>
              <a:rPr lang="en-US" dirty="0"/>
              <a:t>Stages: </a:t>
            </a:r>
          </a:p>
          <a:p>
            <a:pPr lvl="2"/>
            <a:r>
              <a:rPr lang="en-US" dirty="0"/>
              <a:t> Large scale self-supervised training (next character prediction) </a:t>
            </a:r>
          </a:p>
          <a:p>
            <a:pPr lvl="2"/>
            <a:r>
              <a:rPr lang="en-US" dirty="0"/>
              <a:t> Supervised-finetuning (Fine-tune response on high quality data) </a:t>
            </a:r>
          </a:p>
          <a:p>
            <a:pPr lvl="2"/>
            <a:r>
              <a:rPr lang="en-US" dirty="0"/>
              <a:t> RLHF from user preferences. </a:t>
            </a:r>
          </a:p>
          <a:p>
            <a:r>
              <a:rPr lang="en-US" dirty="0"/>
              <a:t>Efficient Inference </a:t>
            </a:r>
          </a:p>
          <a:p>
            <a:pPr lvl="1"/>
            <a:r>
              <a:rPr lang="en-US" dirty="0"/>
              <a:t>LLM response = Prefill Stage + Decoding Stage </a:t>
            </a:r>
          </a:p>
          <a:p>
            <a:pPr lvl="1"/>
            <a:r>
              <a:rPr lang="en-US" dirty="0"/>
              <a:t>KV caching avoids redundant re-computation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1D6D4F-3A62-BC33-0CD9-713E61A3F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156" y="144470"/>
            <a:ext cx="4150274" cy="58655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1069EE-9929-095C-A229-F35D09EFC22A}"/>
              </a:ext>
            </a:extLst>
          </p:cNvPr>
          <p:cNvSpPr txBox="1"/>
          <p:nvPr/>
        </p:nvSpPr>
        <p:spPr>
          <a:xfrm>
            <a:off x="479425" y="6688723"/>
            <a:ext cx="120294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/>
              <a:t>Vaswani, A., </a:t>
            </a:r>
            <a:r>
              <a:rPr lang="en-GB" sz="1100" dirty="0" err="1"/>
              <a:t>Shazeer</a:t>
            </a:r>
            <a:r>
              <a:rPr lang="en-GB" sz="1100" dirty="0"/>
              <a:t>, N., Parmar, N., </a:t>
            </a:r>
            <a:r>
              <a:rPr lang="en-GB" sz="1100" dirty="0" err="1"/>
              <a:t>Uszkoreit</a:t>
            </a:r>
            <a:r>
              <a:rPr lang="en-GB" sz="1100" dirty="0"/>
              <a:t>, J., Jones, L., Gomez, A. N., Kaiser, </a:t>
            </a:r>
            <a:r>
              <a:rPr lang="en-GB" sz="1100" dirty="0" err="1"/>
              <a:t>Ł</a:t>
            </a:r>
            <a:r>
              <a:rPr lang="en-GB" sz="1100" dirty="0"/>
              <a:t>., &amp; </a:t>
            </a:r>
            <a:r>
              <a:rPr lang="en-GB" sz="1100" dirty="0" err="1"/>
              <a:t>Polosukhin</a:t>
            </a:r>
            <a:r>
              <a:rPr lang="en-GB" sz="1100" dirty="0"/>
              <a:t>, I. (2017). Attention is all you need. </a:t>
            </a:r>
            <a:r>
              <a:rPr lang="en-GB" sz="1100" i="1" dirty="0"/>
              <a:t>Advances in Neural Information Processing Systems</a:t>
            </a:r>
            <a:r>
              <a:rPr lang="en-GB" sz="1100" dirty="0"/>
              <a:t>, </a:t>
            </a:r>
            <a:r>
              <a:rPr lang="en-GB" sz="1100" i="1" dirty="0"/>
              <a:t>2017-December</a:t>
            </a:r>
            <a:r>
              <a:rPr lang="en-GB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4538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F42B-89C3-8D45-BCF5-65A370DB9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25" y="1457547"/>
            <a:ext cx="5916476" cy="2574186"/>
          </a:xfrm>
        </p:spPr>
        <p:txBody>
          <a:bodyPr/>
          <a:lstStyle/>
          <a:p>
            <a:r>
              <a:rPr lang="en-US" dirty="0"/>
              <a:t>Questions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357075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239404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US" dirty="0"/>
              <a:t>Learning Outcomes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339BA7-1D4A-6290-0F5F-AD885D299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45" y="954832"/>
            <a:ext cx="8730478" cy="4948335"/>
          </a:xfrm>
        </p:spPr>
        <p:txBody>
          <a:bodyPr/>
          <a:lstStyle/>
          <a:p>
            <a:r>
              <a:rPr lang="en-GB" dirty="0"/>
              <a:t>By the end of this session, you will know how to:</a:t>
            </a:r>
          </a:p>
          <a:p>
            <a:pPr lvl="1"/>
            <a:r>
              <a:rPr lang="en-GB" b="1" dirty="0"/>
              <a:t>Understand the transformer architecture and the innovations behind it: </a:t>
            </a:r>
          </a:p>
          <a:p>
            <a:pPr lvl="2"/>
            <a:r>
              <a:rPr lang="en-GB" dirty="0"/>
              <a:t>Residual connections </a:t>
            </a:r>
          </a:p>
          <a:p>
            <a:pPr lvl="2"/>
            <a:r>
              <a:rPr lang="en-GB" dirty="0"/>
              <a:t>Normalization </a:t>
            </a:r>
          </a:p>
          <a:p>
            <a:pPr lvl="2"/>
            <a:r>
              <a:rPr lang="en-GB" dirty="0"/>
              <a:t>Self-Attention </a:t>
            </a:r>
          </a:p>
          <a:p>
            <a:pPr lvl="2"/>
            <a:r>
              <a:rPr lang="en-GB" dirty="0" err="1"/>
              <a:t>FeedForward</a:t>
            </a:r>
            <a:r>
              <a:rPr lang="en-GB" dirty="0"/>
              <a:t> networks </a:t>
            </a:r>
          </a:p>
          <a:p>
            <a:pPr lvl="2"/>
            <a:r>
              <a:rPr lang="en-GB" dirty="0"/>
              <a:t>Positional Encodings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b="1" dirty="0"/>
              <a:t>How to turn a transformer into an LLM</a:t>
            </a:r>
            <a:r>
              <a:rPr lang="en-GB" dirty="0"/>
              <a:t>:</a:t>
            </a:r>
          </a:p>
          <a:p>
            <a:pPr lvl="2"/>
            <a:r>
              <a:rPr lang="en-GB" dirty="0"/>
              <a:t>Pre-Training </a:t>
            </a:r>
          </a:p>
          <a:p>
            <a:pPr lvl="2"/>
            <a:r>
              <a:rPr lang="en-GB" dirty="0"/>
              <a:t>Supervised Fine-tuning </a:t>
            </a:r>
          </a:p>
          <a:p>
            <a:pPr lvl="2"/>
            <a:r>
              <a:rPr lang="en-GB" dirty="0"/>
              <a:t>Reinforcement Learning from Human Feedback.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b="1" dirty="0"/>
              <a:t>LLM Inference:</a:t>
            </a:r>
          </a:p>
          <a:p>
            <a:pPr lvl="2"/>
            <a:r>
              <a:rPr lang="en-GB" dirty="0"/>
              <a:t>Auto-regressive Generation </a:t>
            </a:r>
          </a:p>
          <a:p>
            <a:pPr lvl="2"/>
            <a:r>
              <a:rPr lang="en-GB" dirty="0"/>
              <a:t>Prompt Processing </a:t>
            </a:r>
          </a:p>
          <a:p>
            <a:pPr lvl="2"/>
            <a:r>
              <a:rPr lang="en-GB" dirty="0"/>
              <a:t>KV Caching </a:t>
            </a:r>
          </a:p>
          <a:p>
            <a:pPr marL="780415" lvl="2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8015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US" dirty="0"/>
              <a:t>How we got here?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99847-2F99-45EF-B262-BCEA8DEAD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2708" y="1313351"/>
            <a:ext cx="7729855" cy="4948335"/>
          </a:xfrm>
        </p:spPr>
        <p:txBody>
          <a:bodyPr>
            <a:normAutofit/>
          </a:bodyPr>
          <a:lstStyle/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Early AI (1950s-1990s) – Symbolic AI &amp; Classical Machine Learning</a:t>
            </a:r>
            <a:r>
              <a:rPr lang="en-GB" sz="1500" dirty="0"/>
              <a:t>	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Perceptron (1958)</a:t>
            </a:r>
            <a:r>
              <a:rPr lang="en-GB" sz="1500" dirty="0"/>
              <a:t> – Frank Rosenblatt’s simple neural network, later shown to be limited.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Backpropagation (1986)</a:t>
            </a:r>
            <a:r>
              <a:rPr lang="en-GB" sz="1500" dirty="0"/>
              <a:t> – Key breakthrough by </a:t>
            </a:r>
            <a:r>
              <a:rPr lang="en-GB" sz="1500" dirty="0" err="1"/>
              <a:t>Rumelhart</a:t>
            </a:r>
            <a:r>
              <a:rPr lang="en-GB" sz="1500" dirty="0"/>
              <a:t>, Hinton, and Williams.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Support Vector Machines (1990s)</a:t>
            </a:r>
            <a:r>
              <a:rPr lang="en-GB" sz="1500" dirty="0"/>
              <a:t> – Rise of kernel methods for classification.</a:t>
            </a:r>
          </a:p>
          <a:p>
            <a:pPr marL="780415" lvl="2" indent="0">
              <a:lnSpc>
                <a:spcPct val="90000"/>
              </a:lnSpc>
              <a:spcAft>
                <a:spcPts val="600"/>
              </a:spcAft>
              <a:buNone/>
            </a:pPr>
            <a:endParaRPr lang="en-GB" sz="1500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Rise of Deep Learning (2010s-2016s) – Multi-layer Neural Networks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 err="1"/>
              <a:t>AlexNet</a:t>
            </a:r>
            <a:r>
              <a:rPr lang="en-GB" sz="1500" b="1" dirty="0"/>
              <a:t> (2012)</a:t>
            </a:r>
            <a:r>
              <a:rPr lang="en-GB" sz="1500" dirty="0"/>
              <a:t> – Deep Convolutional Neural Network (CNN) that won ImageNet competition.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VGG (2014)</a:t>
            </a:r>
            <a:r>
              <a:rPr lang="en-GB" sz="1500" dirty="0"/>
              <a:t> – Demonstrated the power of deeper architectures for image recognition.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 err="1"/>
              <a:t>ResNet</a:t>
            </a:r>
            <a:r>
              <a:rPr lang="en-GB" sz="1500" b="1" dirty="0"/>
              <a:t> (2015)</a:t>
            </a:r>
            <a:r>
              <a:rPr lang="en-GB" sz="1500" dirty="0"/>
              <a:t> – Introduced residual connections, enabling very deep networks.</a:t>
            </a:r>
          </a:p>
          <a:p>
            <a:pPr marL="780415" lvl="2" indent="0">
              <a:lnSpc>
                <a:spcPct val="90000"/>
              </a:lnSpc>
              <a:spcAft>
                <a:spcPts val="600"/>
              </a:spcAft>
              <a:buNone/>
            </a:pPr>
            <a:endParaRPr lang="en-GB" sz="1500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Unification of Architectures (2016-Present)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Transformers (2017, Attention Is All You Need)</a:t>
            </a:r>
            <a:r>
              <a:rPr lang="en-GB" sz="1500" dirty="0"/>
              <a:t> – Revolutionized NLP (e.g., BERT, GPT). 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Vision Transformers (2020)</a:t>
            </a:r>
            <a:r>
              <a:rPr lang="en-GB" sz="1500" dirty="0"/>
              <a:t> – Applied self-attention to image processing (</a:t>
            </a:r>
            <a:r>
              <a:rPr lang="en-GB" sz="1500" dirty="0" err="1"/>
              <a:t>ViT</a:t>
            </a:r>
            <a:r>
              <a:rPr lang="en-GB" sz="1500" dirty="0"/>
              <a:t>, </a:t>
            </a:r>
            <a:r>
              <a:rPr lang="en-GB" sz="1500" dirty="0" err="1"/>
              <a:t>Swin</a:t>
            </a:r>
            <a:r>
              <a:rPr lang="en-GB" sz="1500" dirty="0"/>
              <a:t>). 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Diffusion Models (2022-Present)</a:t>
            </a:r>
            <a:r>
              <a:rPr lang="en-GB" sz="1500" dirty="0"/>
              <a:t> – Leading generative models (DALL·E, Stable Diffusion). 	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US" altLang="en-US" sz="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30EB06-B556-00FD-F2DD-7A76189354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228" r="41516" b="-1"/>
          <a:stretch/>
        </p:blipFill>
        <p:spPr>
          <a:xfrm>
            <a:off x="8399781" y="1133061"/>
            <a:ext cx="3312794" cy="4948335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D9BD9C-D162-4CD1-D125-9B5F968B1251}"/>
              </a:ext>
            </a:extLst>
          </p:cNvPr>
          <p:cNvSpPr txBox="1"/>
          <p:nvPr/>
        </p:nvSpPr>
        <p:spPr>
          <a:xfrm>
            <a:off x="479425" y="6705651"/>
            <a:ext cx="12263120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Krizhevsky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Alex, Ilya 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Sutskever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Geoffrey E. Hinton. "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Imagenet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classification with deep convolutional neural networks." </a:t>
            </a:r>
            <a:r>
              <a:rPr lang="en-GB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25 (2012).</a:t>
            </a:r>
            <a:endParaRPr lang="en-US" sz="1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040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FAF0E-C526-CD20-A71C-65417EB9B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Transformer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95A47-9F27-FA47-E395-A30CF6D2D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6311668" cy="4948335"/>
          </a:xfrm>
        </p:spPr>
        <p:txBody>
          <a:bodyPr/>
          <a:lstStyle/>
          <a:p>
            <a:r>
              <a:rPr lang="en-US" dirty="0"/>
              <a:t>The transformer is becoming the default architecture for the majority of applications</a:t>
            </a:r>
          </a:p>
          <a:p>
            <a:r>
              <a:rPr lang="en-US" dirty="0"/>
              <a:t>Why? </a:t>
            </a:r>
          </a:p>
          <a:p>
            <a:pPr lvl="1"/>
            <a:r>
              <a:rPr lang="en-US" dirty="0"/>
              <a:t>No inductive biases </a:t>
            </a:r>
          </a:p>
          <a:p>
            <a:pPr lvl="1"/>
            <a:r>
              <a:rPr lang="en-US" dirty="0"/>
              <a:t>Ability to model Long-range Dependencies </a:t>
            </a:r>
          </a:p>
          <a:p>
            <a:pPr lvl="1"/>
            <a:r>
              <a:rPr lang="en-US" dirty="0"/>
              <a:t>Extremely Parallelizable </a:t>
            </a:r>
          </a:p>
          <a:p>
            <a:pPr lvl="1"/>
            <a:r>
              <a:rPr lang="en-US" dirty="0"/>
              <a:t>Very General Representations </a:t>
            </a:r>
          </a:p>
          <a:p>
            <a:pPr lvl="1"/>
            <a:endParaRPr lang="en-US" dirty="0"/>
          </a:p>
          <a:p>
            <a:r>
              <a:rPr lang="en-US" dirty="0"/>
              <a:t>Key Innovations: </a:t>
            </a:r>
          </a:p>
          <a:p>
            <a:pPr lvl="1"/>
            <a:r>
              <a:rPr lang="en-US" dirty="0"/>
              <a:t>Residual Connections</a:t>
            </a:r>
          </a:p>
          <a:p>
            <a:pPr lvl="1"/>
            <a:r>
              <a:rPr lang="en-US" dirty="0"/>
              <a:t>Layer Normalization</a:t>
            </a:r>
          </a:p>
          <a:p>
            <a:pPr lvl="1"/>
            <a:r>
              <a:rPr lang="en-US" dirty="0"/>
              <a:t>Self-Attention</a:t>
            </a:r>
          </a:p>
          <a:p>
            <a:pPr lvl="1"/>
            <a:r>
              <a:rPr lang="en-US" dirty="0"/>
              <a:t>Feedforward Networks </a:t>
            </a:r>
          </a:p>
          <a:p>
            <a:pPr lvl="1"/>
            <a:r>
              <a:rPr lang="en-US" dirty="0"/>
              <a:t>Positional Encodings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E146AD-D642-896D-10F1-BCE0F9840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556" y="367990"/>
            <a:ext cx="4150274" cy="58655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1C87ED-CE53-549D-6B4D-98517047F334}"/>
              </a:ext>
            </a:extLst>
          </p:cNvPr>
          <p:cNvSpPr txBox="1"/>
          <p:nvPr/>
        </p:nvSpPr>
        <p:spPr>
          <a:xfrm>
            <a:off x="479425" y="6688723"/>
            <a:ext cx="120294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/>
              <a:t>Vaswani, A., </a:t>
            </a:r>
            <a:r>
              <a:rPr lang="en-GB" sz="1100" dirty="0" err="1"/>
              <a:t>Shazeer</a:t>
            </a:r>
            <a:r>
              <a:rPr lang="en-GB" sz="1100" dirty="0"/>
              <a:t>, N., Parmar, N., </a:t>
            </a:r>
            <a:r>
              <a:rPr lang="en-GB" sz="1100" dirty="0" err="1"/>
              <a:t>Uszkoreit</a:t>
            </a:r>
            <a:r>
              <a:rPr lang="en-GB" sz="1100" dirty="0"/>
              <a:t>, J., Jones, L., Gomez, A. N., Kaiser, </a:t>
            </a:r>
            <a:r>
              <a:rPr lang="en-GB" sz="1100" dirty="0" err="1"/>
              <a:t>Ł</a:t>
            </a:r>
            <a:r>
              <a:rPr lang="en-GB" sz="1100" dirty="0"/>
              <a:t>., &amp; </a:t>
            </a:r>
            <a:r>
              <a:rPr lang="en-GB" sz="1100" dirty="0" err="1"/>
              <a:t>Polosukhin</a:t>
            </a:r>
            <a:r>
              <a:rPr lang="en-GB" sz="1100" dirty="0"/>
              <a:t>, I. (2017). Attention is all you need. </a:t>
            </a:r>
            <a:r>
              <a:rPr lang="en-GB" sz="1100" i="1" dirty="0"/>
              <a:t>Advances in Neural Information Processing Systems</a:t>
            </a:r>
            <a:r>
              <a:rPr lang="en-GB" sz="1100" dirty="0"/>
              <a:t>, </a:t>
            </a:r>
            <a:r>
              <a:rPr lang="en-GB" sz="1100" i="1" dirty="0"/>
              <a:t>2017-December</a:t>
            </a:r>
            <a:r>
              <a:rPr lang="en-GB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1487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68ACF-A123-2A34-5C0A-AC89E242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Connections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34192-3E71-8911-1E8E-A58E6D085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Purpose: </a:t>
            </a:r>
            <a:r>
              <a:rPr lang="en-US" dirty="0"/>
              <a:t>Residual connections help stabilize training and improve gradient flow in deep transformer models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Gradient Flow</a:t>
            </a:r>
          </a:p>
          <a:p>
            <a:pPr lvl="1"/>
            <a:r>
              <a:rPr lang="en-US" dirty="0"/>
              <a:t>Since the identity matrix is always present in the gradient of a residual function, gradients do not vanish. Even when             Is small  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Key Benefits: </a:t>
            </a:r>
          </a:p>
          <a:p>
            <a:pPr lvl="1"/>
            <a:r>
              <a:rPr lang="en-US" b="1" dirty="0"/>
              <a:t>Stabilizes training</a:t>
            </a:r>
            <a:r>
              <a:rPr lang="en-US" dirty="0"/>
              <a:t>: Prevents vanishing gradients by allowing direct information flow </a:t>
            </a:r>
          </a:p>
          <a:p>
            <a:pPr lvl="1"/>
            <a:r>
              <a:rPr lang="en-US" b="1" dirty="0"/>
              <a:t>Speeds up Convergence</a:t>
            </a:r>
            <a:r>
              <a:rPr lang="en-US" dirty="0"/>
              <a:t>: Helps optimization by keeping gradients well-behaved </a:t>
            </a:r>
          </a:p>
          <a:p>
            <a:pPr lvl="1"/>
            <a:r>
              <a:rPr lang="en-US" b="1" dirty="0"/>
              <a:t>Retains Information input</a:t>
            </a:r>
            <a:r>
              <a:rPr lang="en-US" dirty="0"/>
              <a:t>: Enables the model to refine rather than overwrite representations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B8FF7A-2CB1-2398-332C-CDFF06FEF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983" y="4012798"/>
            <a:ext cx="2449675" cy="8616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B9A8DB-CACD-5A84-A20A-954AD5874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3295" y="1954960"/>
            <a:ext cx="2813050" cy="812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0AE3BA-88F0-C20E-0114-FE5D670B91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296"/>
          <a:stretch/>
        </p:blipFill>
        <p:spPr>
          <a:xfrm>
            <a:off x="3167451" y="3497586"/>
            <a:ext cx="532878" cy="44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23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54630-373B-B165-14E3-8C849898F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Norms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CAB41-7500-F802-D2F5-7347986CC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Purpose: Layer normalization stabilizes activations and improves training efficiency in deep transformer models.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Where: </a:t>
            </a:r>
          </a:p>
          <a:p>
            <a:pPr marL="506095" lvl="1" indent="0">
              <a:buNone/>
            </a:pPr>
            <a:r>
              <a:rPr lang="en-US" dirty="0"/>
              <a:t> </a:t>
            </a:r>
          </a:p>
          <a:p>
            <a:pPr marL="506095" lvl="1" indent="0">
              <a:buNone/>
            </a:pPr>
            <a:r>
              <a:rPr lang="en-US" dirty="0"/>
              <a:t> </a:t>
            </a:r>
          </a:p>
          <a:p>
            <a:pPr lvl="1"/>
            <a:endParaRPr lang="en-US" dirty="0"/>
          </a:p>
          <a:p>
            <a:pPr marL="506095" lvl="1" indent="0">
              <a:buNone/>
            </a:pPr>
            <a:endParaRPr lang="en-US" dirty="0"/>
          </a:p>
          <a:p>
            <a:pPr marL="506095" lvl="1" indent="0">
              <a:buNone/>
            </a:pPr>
            <a:endParaRPr lang="en-US" dirty="0"/>
          </a:p>
          <a:p>
            <a:r>
              <a:rPr lang="en-US" dirty="0"/>
              <a:t>Key benefits: </a:t>
            </a:r>
          </a:p>
          <a:p>
            <a:pPr lvl="1"/>
            <a:r>
              <a:rPr lang="en-US" b="1" dirty="0"/>
              <a:t>Reduces Internal Co-variate shift</a:t>
            </a:r>
            <a:r>
              <a:rPr lang="en-US" dirty="0"/>
              <a:t>: Normalizing inputs to prevent unstable gradients </a:t>
            </a:r>
          </a:p>
          <a:p>
            <a:pPr lvl="1"/>
            <a:r>
              <a:rPr lang="en-US" b="1" dirty="0"/>
              <a:t>Improves Gradient Flow</a:t>
            </a:r>
            <a:r>
              <a:rPr lang="en-US" dirty="0"/>
              <a:t>: Keeps gradients well-scaled during backpropagation.</a:t>
            </a:r>
          </a:p>
          <a:p>
            <a:pPr lvl="1"/>
            <a:r>
              <a:rPr lang="en-US" b="1" dirty="0"/>
              <a:t>Essential in Transformers</a:t>
            </a:r>
            <a:r>
              <a:rPr lang="en-US" dirty="0"/>
              <a:t>: Unlike </a:t>
            </a:r>
            <a:r>
              <a:rPr lang="en-US" dirty="0" err="1"/>
              <a:t>BatchNorm</a:t>
            </a:r>
            <a:r>
              <a:rPr lang="en-US" dirty="0"/>
              <a:t>, works well with variable-length sequences.</a:t>
            </a:r>
          </a:p>
          <a:p>
            <a:pPr lvl="1"/>
            <a:endParaRPr lang="en-US" dirty="0"/>
          </a:p>
          <a:p>
            <a:pPr marL="506095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3B6047-332A-8AC4-CB59-B192BAF6C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977" y="2043031"/>
            <a:ext cx="3210046" cy="7653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E49556-97D8-2ED4-BA9C-60B6DCFE2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688" y="3362655"/>
            <a:ext cx="3702244" cy="3850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CDB04A-C013-9827-DE58-78724F8380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369926"/>
            <a:ext cx="4473732" cy="4123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1248C4-B2F9-3E6D-0259-BBB22BD55C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0403" y="4229064"/>
            <a:ext cx="4777837" cy="30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264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0B33E-CE8B-7756-8A2C-C9ACB6C60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72741"/>
            <a:ext cx="11233150" cy="654760"/>
          </a:xfrm>
        </p:spPr>
        <p:txBody>
          <a:bodyPr/>
          <a:lstStyle/>
          <a:p>
            <a:r>
              <a:rPr lang="en-US" dirty="0"/>
              <a:t>Precursor to Attention: The RNN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7DF4CF-70DF-236F-0215-A4B81755F8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426" y="954831"/>
                <a:ext cx="5164488" cy="4948335"/>
              </a:xfrm>
            </p:spPr>
            <p:txBody>
              <a:bodyPr/>
              <a:lstStyle/>
              <a:p>
                <a:r>
                  <a:rPr lang="en-US" sz="2000" b="1" dirty="0"/>
                  <a:t>Sequential Data </a:t>
                </a:r>
                <a:r>
                  <a:rPr lang="en-US" sz="2000" dirty="0"/>
                  <a:t>(Text, Audio, Video, …)</a:t>
                </a:r>
                <a:endParaRPr lang="en-US" sz="2000" b="1" dirty="0"/>
              </a:p>
              <a:p>
                <a:endParaRPr lang="en-US" sz="2000" b="1" dirty="0"/>
              </a:p>
              <a:p>
                <a:pPr marL="506095" lvl="1" indent="0">
                  <a:buNone/>
                </a:pPr>
                <a:endParaRPr lang="en-US" sz="1800" b="1" dirty="0"/>
              </a:p>
              <a:p>
                <a:r>
                  <a:rPr lang="en-US" sz="2000" b="1" dirty="0"/>
                  <a:t>The RNN forward pass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sz="2000" b="1" dirty="0"/>
                  <a:t>Gradients via back propagation through time (BPTT)</a:t>
                </a:r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sz="2000" b="1" dirty="0"/>
                  <a:t>Eigenvalues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2000" b="0" dirty="0"/>
              </a:p>
              <a:p>
                <a:pPr lvl="1"/>
                <a:r>
                  <a:rPr lang="en-US" sz="18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≪1 →</m:t>
                    </m:r>
                  </m:oMath>
                </a14:m>
                <a:r>
                  <a:rPr lang="en-US" sz="1800" dirty="0"/>
                  <a:t> Vanishing Gradient (losses long range-dependencies)</a:t>
                </a:r>
              </a:p>
              <a:p>
                <a:pPr lvl="1"/>
                <a:r>
                  <a:rPr lang="en-US" sz="18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≫1 →</m:t>
                    </m:r>
                  </m:oMath>
                </a14:m>
                <a:r>
                  <a:rPr lang="en-US" sz="1800" dirty="0"/>
                  <a:t> Exploding Gradient (unstable updates</a:t>
                </a:r>
                <a:r>
                  <a:rPr lang="en-US" dirty="0"/>
                  <a:t>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7DF4CF-70DF-236F-0215-A4B81755F8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426" y="954831"/>
                <a:ext cx="5164488" cy="4948335"/>
              </a:xfrm>
              <a:blipFill>
                <a:blip r:embed="rId3"/>
                <a:stretch>
                  <a:fillRect t="-1538" r="-1961" b="-1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54E0E7E-16BB-0FEF-3EE0-3967A3274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485" y="2431182"/>
            <a:ext cx="3438005" cy="5297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0E2B92-5235-39EC-147B-E3BDCDDC6D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3694" t="563" r="6459" b="923"/>
          <a:stretch/>
        </p:blipFill>
        <p:spPr>
          <a:xfrm>
            <a:off x="8687100" y="104609"/>
            <a:ext cx="3438005" cy="17698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05326A-8257-CA63-A913-2EF7DD6013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5017" y="3782994"/>
            <a:ext cx="2431975" cy="1033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CAD5E3-FC43-9CAC-665C-D153A87B0D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2003" y="1344713"/>
            <a:ext cx="2885128" cy="52975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3657179-3EFF-70AF-AA41-99351F5477E1}"/>
              </a:ext>
            </a:extLst>
          </p:cNvPr>
          <p:cNvSpPr txBox="1">
            <a:spLocks/>
          </p:cNvSpPr>
          <p:nvPr/>
        </p:nvSpPr>
        <p:spPr>
          <a:xfrm>
            <a:off x="5266464" y="4970048"/>
            <a:ext cx="3858333" cy="23266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dirty="0"/>
              <a:t>Challenging to train due to </a:t>
            </a:r>
            <a:r>
              <a:rPr lang="en-US" sz="1800" b="1" dirty="0"/>
              <a:t>exploding gradients </a:t>
            </a:r>
          </a:p>
          <a:p>
            <a:pPr lvl="1"/>
            <a:r>
              <a:rPr lang="en-US" sz="1800" dirty="0"/>
              <a:t>Difficult to handle long sequences due to </a:t>
            </a:r>
            <a:r>
              <a:rPr lang="en-US" sz="1800" b="1" dirty="0"/>
              <a:t>vanishing gradients </a:t>
            </a:r>
          </a:p>
          <a:p>
            <a:pPr lvl="1"/>
            <a:r>
              <a:rPr lang="en-US" sz="1800" dirty="0"/>
              <a:t>Difficult to parallelize and scale due to </a:t>
            </a:r>
            <a:r>
              <a:rPr lang="en-US" sz="1800" b="1" dirty="0"/>
              <a:t>BPTT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FCBFD-CA01-4477-2ECC-16AC2B80CA69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5241" t="4647" r="3879" b="11804"/>
          <a:stretch/>
        </p:blipFill>
        <p:spPr>
          <a:xfrm>
            <a:off x="5950527" y="2402299"/>
            <a:ext cx="6057594" cy="19861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3CBC24-D03C-E7D7-B2C3-91D53BD03DCC}"/>
              </a:ext>
            </a:extLst>
          </p:cNvPr>
          <p:cNvSpPr txBox="1"/>
          <p:nvPr/>
        </p:nvSpPr>
        <p:spPr>
          <a:xfrm>
            <a:off x="479425" y="6691800"/>
            <a:ext cx="11791737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M. Schuster and K. K. Paliwal, "Bidirectional recurrent neural networks," in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HelveticaNeue Regular"/>
              </a:rPr>
              <a:t>IEEE Transactions on Signal Processing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vol. 45, no. 11, pp. 2673-2681, Nov. 1997, </a:t>
            </a:r>
            <a:r>
              <a:rPr lang="en-GB" sz="1200" b="0" i="0" dirty="0" err="1">
                <a:solidFill>
                  <a:srgbClr val="333333"/>
                </a:solidFill>
                <a:effectLst/>
                <a:latin typeface="HelveticaNeue Regular"/>
              </a:rPr>
              <a:t>doi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: 10.1109/78.650093.</a:t>
            </a:r>
            <a:endParaRPr lang="en-US" sz="12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3338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72737-B767-382B-AB1A-4C2918A9F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9BB4E-17B6-F711-FDBF-E51DFEA49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6998335" cy="4948335"/>
          </a:xfrm>
        </p:spPr>
        <p:txBody>
          <a:bodyPr/>
          <a:lstStyle/>
          <a:p>
            <a:r>
              <a:rPr lang="en-US" b="1" dirty="0"/>
              <a:t>Sequential Data </a:t>
            </a:r>
            <a:r>
              <a:rPr lang="en-US" dirty="0"/>
              <a:t>(Text, Audio, Video, …)</a:t>
            </a:r>
          </a:p>
          <a:p>
            <a:pPr lvl="1"/>
            <a:endParaRPr lang="en-US" b="1" dirty="0"/>
          </a:p>
          <a:p>
            <a:pPr marL="506095" lvl="1" indent="0">
              <a:buNone/>
            </a:pPr>
            <a:endParaRPr lang="en-US" b="1" dirty="0"/>
          </a:p>
          <a:p>
            <a:r>
              <a:rPr lang="en-US" b="1" dirty="0"/>
              <a:t>Self-Attention </a:t>
            </a:r>
          </a:p>
          <a:p>
            <a:pPr lvl="1"/>
            <a:r>
              <a:rPr lang="en-US" dirty="0"/>
              <a:t>The entire sequence of data is projected into subspaces using learned weight matrices</a:t>
            </a:r>
          </a:p>
          <a:p>
            <a:pPr marL="506095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Computing Scaled Dot-product Attention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           computes pairwise relevance between data in the sequence.</a:t>
            </a:r>
          </a:p>
          <a:p>
            <a:pPr marL="506095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506095" lvl="1" indent="0">
              <a:buNone/>
            </a:pPr>
            <a:endParaRPr lang="en-US" dirty="0"/>
          </a:p>
          <a:p>
            <a:pPr marL="506095" lvl="1" indent="0">
              <a:buNone/>
            </a:pPr>
            <a:endParaRPr lang="en-US" dirty="0"/>
          </a:p>
          <a:p>
            <a:pPr marL="506095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207A1-D441-BF70-0219-64385D5F6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4" y="1595631"/>
            <a:ext cx="2885128" cy="5297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8CC49A-9E3F-9942-03C3-6942A1056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003" y="3323797"/>
            <a:ext cx="4276582" cy="4962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31B35B-4D2D-3C06-BC52-2C07D589F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869" y="4278072"/>
            <a:ext cx="2986262" cy="90164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DB79592-E224-BBB9-B623-1D3C2562F7CE}"/>
              </a:ext>
            </a:extLst>
          </p:cNvPr>
          <p:cNvSpPr txBox="1">
            <a:spLocks/>
          </p:cNvSpPr>
          <p:nvPr/>
        </p:nvSpPr>
        <p:spPr>
          <a:xfrm>
            <a:off x="7640320" y="3660694"/>
            <a:ext cx="3960495" cy="31973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Self-Attention has </a:t>
            </a:r>
            <a:r>
              <a:rPr lang="en-US" b="1" dirty="0"/>
              <a:t>quadratic space complexity</a:t>
            </a:r>
            <a:r>
              <a:rPr lang="en-US" dirty="0"/>
              <a:t> in the sequence length. </a:t>
            </a:r>
          </a:p>
          <a:p>
            <a:pPr marL="506095" lvl="1" indent="0">
              <a:buNone/>
            </a:pPr>
            <a:endParaRPr lang="en-US" dirty="0"/>
          </a:p>
          <a:p>
            <a:pPr lvl="1"/>
            <a:r>
              <a:rPr lang="en-US" dirty="0"/>
              <a:t>Self-Attention does </a:t>
            </a:r>
            <a:r>
              <a:rPr lang="en-US" b="1" dirty="0"/>
              <a:t>not</a:t>
            </a:r>
            <a:r>
              <a:rPr lang="en-US" dirty="0"/>
              <a:t> inherently understand </a:t>
            </a:r>
            <a:r>
              <a:rPr lang="en-US" b="1" dirty="0"/>
              <a:t>order of data</a:t>
            </a:r>
            <a:r>
              <a:rPr lang="en-US" dirty="0"/>
              <a:t> in the sequence. </a:t>
            </a:r>
          </a:p>
          <a:p>
            <a:pPr marL="506095" lvl="1" indent="0">
              <a:buFont typeface="Arial" charset="0"/>
              <a:buNone/>
            </a:pPr>
            <a:endParaRPr lang="en-US" dirty="0"/>
          </a:p>
          <a:p>
            <a:pPr marL="506095" lvl="1" indent="0">
              <a:buFont typeface="Arial" charset="0"/>
              <a:buNone/>
            </a:pPr>
            <a:endParaRPr lang="en-US" dirty="0"/>
          </a:p>
          <a:p>
            <a:pPr marL="506095" lvl="1" indent="0">
              <a:buFont typeface="Arial" charset="0"/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B094C4-2128-5C71-E9EC-EA546D5ED2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71400" y="1129285"/>
            <a:ext cx="3829415" cy="93269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85CAC3-4882-BA48-E2BE-2496602EAD16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r="8358"/>
          <a:stretch/>
        </p:blipFill>
        <p:spPr>
          <a:xfrm>
            <a:off x="1240869" y="5299675"/>
            <a:ext cx="508622" cy="38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683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91827-582B-F817-A2BF-6AE9A4AF9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Feedforward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0DFCD-E87A-3623-A92A-98EC2FE39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509816"/>
            <a:ext cx="11384625" cy="4948335"/>
          </a:xfrm>
        </p:spPr>
        <p:txBody>
          <a:bodyPr/>
          <a:lstStyle/>
          <a:p>
            <a:r>
              <a:rPr lang="en-US" b="1" dirty="0"/>
              <a:t>Purpose: </a:t>
            </a:r>
            <a:r>
              <a:rPr lang="en-US" dirty="0"/>
              <a:t>Feed Forward Networks (FFN) introduce non-linearity and enhance feature learning in transformers by processing token-wise representations independently.</a:t>
            </a:r>
          </a:p>
          <a:p>
            <a:endParaRPr lang="en-US" dirty="0"/>
          </a:p>
          <a:p>
            <a:r>
              <a:rPr lang="en-US" b="1" dirty="0"/>
              <a:t>Mathematical Formulation 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Key Properties: </a:t>
            </a:r>
          </a:p>
          <a:p>
            <a:pPr lvl="1"/>
            <a:r>
              <a:rPr lang="en-US" b="1" dirty="0"/>
              <a:t>Enhances Feature Learning: </a:t>
            </a:r>
            <a:r>
              <a:rPr lang="en-US" dirty="0"/>
              <a:t>Learns hierarchical features beyond self-attention .</a:t>
            </a:r>
          </a:p>
          <a:p>
            <a:pPr lvl="1"/>
            <a:r>
              <a:rPr lang="en-US" b="1" dirty="0"/>
              <a:t>Computationally Efficient: </a:t>
            </a:r>
            <a:r>
              <a:rPr lang="en-US" dirty="0"/>
              <a:t>Operates independently on each positions, enabling parallelism.</a:t>
            </a:r>
          </a:p>
          <a:p>
            <a:pPr lvl="1"/>
            <a:r>
              <a:rPr lang="en-US" b="1" dirty="0"/>
              <a:t>Layer-wise Independence: </a:t>
            </a:r>
            <a:r>
              <a:rPr lang="en-US" dirty="0"/>
              <a:t>Processes each token separately without mixing contextual information. </a:t>
            </a:r>
          </a:p>
          <a:p>
            <a:pPr lvl="1"/>
            <a:endParaRPr lang="en-US" b="1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904DEF-471C-5BD5-5274-4B81972CB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903" y="97444"/>
            <a:ext cx="4310605" cy="8366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F25E5F-1E21-2F13-1088-77ECBB2B2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186" y="3384299"/>
            <a:ext cx="56769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86860"/>
      </p:ext>
    </p:extLst>
  </p:cSld>
  <p:clrMapOvr>
    <a:masterClrMapping/>
  </p:clrMapOvr>
</p:sld>
</file>

<file path=ppt/theme/theme1.xml><?xml version="1.0" encoding="utf-8"?>
<a:theme xmlns:a="http://schemas.openxmlformats.org/drawingml/2006/main" name="Arm_Public_2024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5AA46A6-F8D0-4647-865D-F700FAFED8F6}" vid="{255BEF51-55C5-A743-A761-05EE3BF481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4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sharepoint/v3/fields"/>
    <ds:schemaRef ds:uri="http://purl.org/dc/terms/"/>
    <ds:schemaRef ds:uri="f2ad5090-61a8-4b8c-ab70-68f4ff4d1933"/>
    <ds:schemaRef ds:uri="http://schemas.microsoft.com/office/infopath/2007/PartnerControls"/>
    <ds:schemaRef ds:uri="http://schemas.microsoft.com/office/2006/documentManagement/types"/>
    <ds:schemaRef ds:uri="c0950e01-db07-4e41-9c32-b7a8e9fccc9b"/>
    <ds:schemaRef ds:uri="http://schemas.microsoft.com/sharepoint/v3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5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Arm_Public_2024</Template>
  <TotalTime>12183</TotalTime>
  <Words>2643</Words>
  <Application>Microsoft Macintosh PowerPoint</Application>
  <PresentationFormat>Widescreen</PresentationFormat>
  <Paragraphs>412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ＭＳ Ｐゴシック</vt:lpstr>
      <vt:lpstr>Arial</vt:lpstr>
      <vt:lpstr>Calibri</vt:lpstr>
      <vt:lpstr>Cambria Math</vt:lpstr>
      <vt:lpstr>HelveticaNeue Regular</vt:lpstr>
      <vt:lpstr>system-ui</vt:lpstr>
      <vt:lpstr>Wingdings</vt:lpstr>
      <vt:lpstr>Arm_Public_2024</vt:lpstr>
      <vt:lpstr>Generative AI Models (Chapter 2)</vt:lpstr>
      <vt:lpstr>Learning Outcomes</vt:lpstr>
      <vt:lpstr>How we got here? </vt:lpstr>
      <vt:lpstr>The Transformer  </vt:lpstr>
      <vt:lpstr>Residual Connections </vt:lpstr>
      <vt:lpstr>Layer Norms</vt:lpstr>
      <vt:lpstr>Precursor to Attention: The RNN </vt:lpstr>
      <vt:lpstr>Self-Attention</vt:lpstr>
      <vt:lpstr>Feedforward Networks</vt:lpstr>
      <vt:lpstr>Positional Encodings</vt:lpstr>
      <vt:lpstr>Natural Language Processing</vt:lpstr>
      <vt:lpstr>Tokenization</vt:lpstr>
      <vt:lpstr>The Training Recipe (step 1: Pre-training)  </vt:lpstr>
      <vt:lpstr>Supervised Fine-tuning</vt:lpstr>
      <vt:lpstr>Alignment training with (RLHF)</vt:lpstr>
      <vt:lpstr>Efficient LLM Inference (Prefill Stage)  </vt:lpstr>
      <vt:lpstr>Decoding  </vt:lpstr>
      <vt:lpstr> Summary  </vt:lpstr>
      <vt:lpstr>Questions and Discussion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Oliver Grainge</dc:creator>
  <cp:keywords/>
  <dc:description/>
  <cp:lastModifiedBy>Oliver Grainge</cp:lastModifiedBy>
  <cp:revision>167</cp:revision>
  <dcterms:created xsi:type="dcterms:W3CDTF">2024-11-20T09:48:17Z</dcterms:created>
  <dcterms:modified xsi:type="dcterms:W3CDTF">2025-03-03T15:15:32Z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